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Tahom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4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7296">
          <p15:clr>
            <a:srgbClr val="A4A3A4"/>
          </p15:clr>
        </p15:guide>
        <p15:guide id="4" pos="3840">
          <p15:clr>
            <a:srgbClr val="A4A3A4"/>
          </p15:clr>
        </p15:guide>
        <p15:guide id="5" pos="384">
          <p15:clr>
            <a:srgbClr val="A4A3A4"/>
          </p15:clr>
        </p15:guide>
        <p15:guide id="6" pos="6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D1A133-6E2B-40ED-AC3E-7E5179B98BB0}">
  <a:tblStyle styleId="{CBD1A133-6E2B-40ED-AC3E-7E5179B98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4" orient="horz"/>
        <p:guide pos="1228" orient="horz"/>
        <p:guide pos="7296"/>
        <p:guide pos="3840"/>
        <p:guide pos="384"/>
        <p:guide pos="6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Tahom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Tahom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imate.nasa.gov/vital-signs/global-temperature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e76f30d4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e76f30d4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through the absolute basics just to get started.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There is so much more to explore… definitely learn from your mentors about data visualization!</a:t>
            </a:r>
            <a:endParaRPr/>
          </a:p>
        </p:txBody>
      </p:sp>
      <p:sp>
        <p:nvSpPr>
          <p:cNvPr id="76" name="Google Shape;76;g12e76f30d4f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f14da5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f14da5f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eaf14da5ff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11ed986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11ed986a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Stop/Start Here</a:t>
            </a:r>
            <a:endParaRPr/>
          </a:p>
        </p:txBody>
      </p:sp>
      <p:sp>
        <p:nvSpPr>
          <p:cNvPr id="174" name="Google Shape;174;g2411ed986a2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11ed986a2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11ed986a2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411ed986a2_0_7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11ed986a2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11ed986a2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411ed986a2_0_8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8f1c677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8f1c677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5e8f1c677e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8f1c677e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8f1c677e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e8f1c677e_0_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8f1c677e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8f1c677e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5e8f1c677e_0_4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8f1c677e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8f1c677e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e8f1c677e_0_8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8f1c677e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8f1c677e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e8f1c677e_0_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8f1c677e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8f1c677e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5e8f1c677e_0_15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65f95bb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165f95bb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3165f95bb5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8f1c677e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8f1c677e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5e8f1c677e_0_17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e8f1c677e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e8f1c677e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5e8f1c677e_0_20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8f1c677e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8f1c677e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e8f1c677e_0_3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16c0a937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16c0a9370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https://climate.nasa.gov/vital-signs/global-temperature/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graph illustrates the change in global surface temperature relative to 1951-1980 average temperatures.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Big idea we can get from graph: Earth’s surface continues to significantly warm, with recent global temperatures being the hottest in the past 2,000-plus years.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LOWESS (Locally Weighted Scatterplot Smoothing) is a tool that creates a smooth line through a scatter plot to help you to see relationship between variables and foresee trends (useful especially when data is noisy)</a:t>
            </a:r>
            <a:endParaRPr/>
          </a:p>
        </p:txBody>
      </p:sp>
      <p:sp>
        <p:nvSpPr>
          <p:cNvPr id="91" name="Google Shape;91;g1316c0a9370_0_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165f95bb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165f95bb5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3165f95bb5_0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165f95c2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165f95c22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3165f95c22_0_1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65f95c2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165f95c22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More customization practice in Jupyter notebooks</a:t>
            </a:r>
            <a:endParaRPr/>
          </a:p>
        </p:txBody>
      </p:sp>
      <p:sp>
        <p:nvSpPr>
          <p:cNvPr id="125" name="Google Shape;125;g13165f95c22_0_2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165f95c2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165f95c22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Positive correlation: as one variable increases, so does the other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Negative correlation: as one variable increases, the other decreases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 correlation: no clear relationship between two variables</a:t>
            </a:r>
            <a:endParaRPr/>
          </a:p>
        </p:txBody>
      </p:sp>
      <p:sp>
        <p:nvSpPr>
          <p:cNvPr id="134" name="Google Shape;134;g13165f95c22_0_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165f95c2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165f95c22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165f95c22_0_4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65f95c22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65f95c22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Data is sequence of data - list, array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horizontal axis of a histogram displays the number range and the vertical axis represents the amount of data (frequency) that is present in each range.</a:t>
            </a:r>
            <a:endParaRPr/>
          </a:p>
        </p:txBody>
      </p:sp>
      <p:sp>
        <p:nvSpPr>
          <p:cNvPr id="153" name="Google Shape;153;g13165f95c22_0_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5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38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2389717" y="5367338"/>
            <a:ext cx="73152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20" name="Google Shape;20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828799" y="3886200"/>
            <a:ext cx="944396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23" name="Google Shape;23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1435947" y="1520190"/>
            <a:ext cx="101058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DOE_Logo_White.png"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8" name="Google Shape;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1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609600" y="2174875"/>
            <a:ext cx="5386917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4" type="body"/>
          </p:nvPr>
        </p:nvSpPr>
        <p:spPr>
          <a:xfrm>
            <a:off x="6193368" y="2174875"/>
            <a:ext cx="5389033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609601" y="1573213"/>
            <a:ext cx="109728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609600" y="4406901"/>
            <a:ext cx="109728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609600" y="2906713"/>
            <a:ext cx="10972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3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050"/>
              <a:buFont typeface="Merriweather Sans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609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197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4766733" y="273051"/>
            <a:ext cx="6815667" cy="567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09601" y="1435101"/>
            <a:ext cx="4011084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09601" y="28575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Data Visualization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609601" y="26035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 Plot vs. Histogram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609601" y="1573213"/>
            <a:ext cx="109728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Bar graph compares categorical variables (like categories of fruits)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Whereas histograms depict the frequency of the values in each bin  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050" y="2782926"/>
            <a:ext cx="6080349" cy="30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75" y="2853377"/>
            <a:ext cx="4429750" cy="30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296167" y="1855567"/>
            <a:ext cx="7113600" cy="223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08_data-visualization, </a:t>
            </a:r>
            <a:r>
              <a:rPr lang="en-US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1 - Matplotlib (includes subsections 1.1, 1.2, 1.3, 1.4)</a:t>
            </a:r>
            <a:endParaRPr/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992" y="2514450"/>
            <a:ext cx="34290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609601" y="26035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Challenge - Working with Energy Data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1323000" y="5013000"/>
            <a:ext cx="97290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You’ll get to work with real data from 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US Energy Information Administration (EIA). You’ll get to create some neat graphs like stacked bar charts and stacked area charts!</a:t>
            </a:r>
            <a:endParaRPr b="1" i="1"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13" y="1220225"/>
            <a:ext cx="7470575" cy="39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296167" y="2177667"/>
            <a:ext cx="7113600" cy="223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08_data-visualization, </a:t>
            </a:r>
            <a:r>
              <a:rPr lang="en-US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2 - Working with Data: Energy</a:t>
            </a:r>
            <a:endParaRPr/>
          </a:p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992" y="2514450"/>
            <a:ext cx="34290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rot="5400000">
            <a:off x="8220398" y="3990322"/>
            <a:ext cx="397800" cy="75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8547450" y="1522650"/>
            <a:ext cx="2178000" cy="1602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 rot="30">
            <a:off x="7987502" y="2976194"/>
            <a:ext cx="1491600" cy="1136687"/>
          </a:xfrm>
          <a:prstGeom prst="flowChartMerg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a mathematical function?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5" name="Google Shape;205;p25" title="[234,170,0,&quot;https://www.codecogs.com/eqnedit.php?latex=%20y%20%3D%20f%20(x%20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663" y="5104900"/>
            <a:ext cx="4123364" cy="11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624750" y="2900000"/>
            <a:ext cx="20841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INPUT</a:t>
            </a:r>
            <a:endParaRPr b="1"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9677300" y="2704450"/>
            <a:ext cx="20841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ahoma"/>
                <a:ea typeface="Tahoma"/>
                <a:cs typeface="Tahoma"/>
                <a:sym typeface="Tahoma"/>
              </a:rPr>
              <a:t>OUTPUT</a:t>
            </a:r>
            <a:endParaRPr b="1"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4121075" y="2704450"/>
            <a:ext cx="3976500" cy="2197200"/>
          </a:xfrm>
          <a:prstGeom prst="corner">
            <a:avLst>
              <a:gd fmla="val 52863" name="adj1"/>
              <a:gd fmla="val 7052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 rot="1435133">
            <a:off x="5963776" y="3956430"/>
            <a:ext cx="880519" cy="880519"/>
          </a:xfrm>
          <a:prstGeom prst="flowChartOr">
            <a:avLst/>
          </a:prstGeom>
          <a:noFill/>
          <a:ln cap="flat" cmpd="sng" w="76200">
            <a:solidFill>
              <a:srgbClr val="3760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 rot="3608478">
            <a:off x="5963854" y="3956508"/>
            <a:ext cx="880363" cy="880363"/>
          </a:xfrm>
          <a:prstGeom prst="flowChartOr">
            <a:avLst/>
          </a:prstGeom>
          <a:noFill/>
          <a:ln cap="flat" cmpd="sng" w="76200">
            <a:solidFill>
              <a:srgbClr val="3760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 rot="1970728">
            <a:off x="6997381" y="3956404"/>
            <a:ext cx="880571" cy="880571"/>
          </a:xfrm>
          <a:prstGeom prst="flowChartOr">
            <a:avLst/>
          </a:prstGeom>
          <a:noFill/>
          <a:ln cap="flat" cmpd="sng" w="76200">
            <a:solidFill>
              <a:srgbClr val="3760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 rot="4144562">
            <a:off x="6997397" y="3956512"/>
            <a:ext cx="880355" cy="880355"/>
          </a:xfrm>
          <a:prstGeom prst="flowChartOr">
            <a:avLst/>
          </a:prstGeom>
          <a:noFill/>
          <a:ln cap="flat" cmpd="sng" w="76200">
            <a:solidFill>
              <a:srgbClr val="3760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 rot="30">
            <a:off x="2673925" y="2399652"/>
            <a:ext cx="994325" cy="1136691"/>
          </a:xfrm>
          <a:prstGeom prst="flowChartMerg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rot="5400000">
            <a:off x="3458543" y="3131996"/>
            <a:ext cx="397800" cy="952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 rot="10800000">
            <a:off x="8547451" y="3809689"/>
            <a:ext cx="397800" cy="759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 rot="10800000">
            <a:off x="2971800" y="3084875"/>
            <a:ext cx="397800" cy="721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1409075" y="1175050"/>
            <a:ext cx="2178000" cy="1602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 title="[234,170,0,&quot;https://www.codecogs.com/eqnedit.php?latex=%20x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795" y="3702450"/>
            <a:ext cx="759600" cy="6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 title="[234,170,0,&quot;https://www.codecogs.com/eqnedit.php?latex=%20y%20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324" y="3453675"/>
            <a:ext cx="637125" cy="8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5473275" y="3126700"/>
            <a:ext cx="29127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💡 💡 💡</a:t>
            </a:r>
            <a:endParaRPr sz="5000"/>
          </a:p>
        </p:txBody>
      </p:sp>
      <p:sp>
        <p:nvSpPr>
          <p:cNvPr id="221" name="Google Shape;221;p25"/>
          <p:cNvSpPr txBox="1"/>
          <p:nvPr/>
        </p:nvSpPr>
        <p:spPr>
          <a:xfrm>
            <a:off x="4025265" y="2809970"/>
            <a:ext cx="952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🔘</a:t>
            </a:r>
            <a:endParaRPr sz="5000"/>
          </a:p>
        </p:txBody>
      </p:sp>
      <p:sp>
        <p:nvSpPr>
          <p:cNvPr id="222" name="Google Shape;222;p25"/>
          <p:cNvSpPr txBox="1"/>
          <p:nvPr/>
        </p:nvSpPr>
        <p:spPr>
          <a:xfrm rot="-2698533">
            <a:off x="2262362" y="3107432"/>
            <a:ext cx="994051" cy="9817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🔩</a:t>
            </a:r>
            <a:endParaRPr sz="5000"/>
          </a:p>
        </p:txBody>
      </p:sp>
      <p:sp>
        <p:nvSpPr>
          <p:cNvPr id="223" name="Google Shape;223;p25"/>
          <p:cNvSpPr txBox="1"/>
          <p:nvPr/>
        </p:nvSpPr>
        <p:spPr>
          <a:xfrm rot="8272440">
            <a:off x="8586876" y="3869458"/>
            <a:ext cx="994241" cy="9817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🔩</a:t>
            </a:r>
            <a:endParaRPr sz="5000"/>
          </a:p>
        </p:txBody>
      </p:sp>
      <p:pic>
        <p:nvPicPr>
          <p:cNvPr id="224" name="Google Shape;224;p25" title="[234,170,0,&quot;https://www.codecogs.com/eqnedit.php?latex=f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9650" y="3357200"/>
            <a:ext cx="759600" cy="13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 rot="1291544">
            <a:off x="5556472" y="2432154"/>
            <a:ext cx="1076804" cy="8994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📣</a:t>
            </a:r>
            <a:endParaRPr sz="5000"/>
          </a:p>
        </p:txBody>
      </p:sp>
      <p:sp>
        <p:nvSpPr>
          <p:cNvPr id="226" name="Google Shape;226;p25"/>
          <p:cNvSpPr txBox="1"/>
          <p:nvPr/>
        </p:nvSpPr>
        <p:spPr>
          <a:xfrm>
            <a:off x="4376842" y="1953250"/>
            <a:ext cx="9525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🚨</a:t>
            </a:r>
            <a:endParaRPr sz="5000"/>
          </a:p>
        </p:txBody>
      </p:sp>
      <p:sp>
        <p:nvSpPr>
          <p:cNvPr id="227" name="Google Shape;227;p25"/>
          <p:cNvSpPr txBox="1"/>
          <p:nvPr/>
        </p:nvSpPr>
        <p:spPr>
          <a:xfrm>
            <a:off x="472350" y="4569300"/>
            <a:ext cx="2499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independent variable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9601100" y="4569300"/>
            <a:ext cx="22746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dependent variable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4669800" y="1005625"/>
            <a:ext cx="3575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a sort of machine!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a </a:t>
            </a:r>
            <a:r>
              <a:rPr lang="en-US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1D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mathematical function?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753600" y="2831932"/>
            <a:ext cx="1761900" cy="176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b="1"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9407693" y="2831932"/>
            <a:ext cx="1761900" cy="176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b="1"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2497675" y="1917683"/>
            <a:ext cx="6894275" cy="4212375"/>
          </a:xfrm>
          <a:custGeom>
            <a:rect b="b" l="l" r="r" t="t"/>
            <a:pathLst>
              <a:path extrusionOk="0" h="168495" w="275771">
                <a:moveTo>
                  <a:pt x="0" y="70565"/>
                </a:moveTo>
                <a:cubicBezTo>
                  <a:pt x="6311" y="66548"/>
                  <a:pt x="15786" y="60634"/>
                  <a:pt x="21771" y="65122"/>
                </a:cubicBezTo>
                <a:cubicBezTo>
                  <a:pt x="25955" y="68259"/>
                  <a:pt x="26689" y="74354"/>
                  <a:pt x="29028" y="79031"/>
                </a:cubicBezTo>
                <a:cubicBezTo>
                  <a:pt x="31102" y="83178"/>
                  <a:pt x="33175" y="90867"/>
                  <a:pt x="29028" y="92941"/>
                </a:cubicBezTo>
                <a:cubicBezTo>
                  <a:pt x="27728" y="93591"/>
                  <a:pt x="25770" y="91928"/>
                  <a:pt x="25400" y="90522"/>
                </a:cubicBezTo>
                <a:cubicBezTo>
                  <a:pt x="24169" y="85843"/>
                  <a:pt x="23136" y="80283"/>
                  <a:pt x="25400" y="76007"/>
                </a:cubicBezTo>
                <a:cubicBezTo>
                  <a:pt x="27679" y="71702"/>
                  <a:pt x="34143" y="68250"/>
                  <a:pt x="38704" y="69960"/>
                </a:cubicBezTo>
                <a:cubicBezTo>
                  <a:pt x="44335" y="72071"/>
                  <a:pt x="47621" y="78434"/>
                  <a:pt x="50195" y="83869"/>
                </a:cubicBezTo>
                <a:cubicBezTo>
                  <a:pt x="51739" y="87128"/>
                  <a:pt x="51427" y="93546"/>
                  <a:pt x="55033" y="93546"/>
                </a:cubicBezTo>
                <a:cubicBezTo>
                  <a:pt x="59347" y="93546"/>
                  <a:pt x="61580" y="87374"/>
                  <a:pt x="62895" y="83265"/>
                </a:cubicBezTo>
                <a:cubicBezTo>
                  <a:pt x="65120" y="76310"/>
                  <a:pt x="69696" y="67334"/>
                  <a:pt x="65314" y="61493"/>
                </a:cubicBezTo>
                <a:cubicBezTo>
                  <a:pt x="64232" y="60051"/>
                  <a:pt x="61918" y="57992"/>
                  <a:pt x="60476" y="59074"/>
                </a:cubicBezTo>
                <a:cubicBezTo>
                  <a:pt x="56605" y="61977"/>
                  <a:pt x="56513" y="70813"/>
                  <a:pt x="60476" y="73588"/>
                </a:cubicBezTo>
                <a:cubicBezTo>
                  <a:pt x="65988" y="77447"/>
                  <a:pt x="73705" y="76612"/>
                  <a:pt x="80433" y="76612"/>
                </a:cubicBezTo>
                <a:cubicBezTo>
                  <a:pt x="86365" y="76612"/>
                  <a:pt x="93339" y="77294"/>
                  <a:pt x="97971" y="73588"/>
                </a:cubicBezTo>
                <a:cubicBezTo>
                  <a:pt x="108714" y="64993"/>
                  <a:pt x="98753" y="44866"/>
                  <a:pt x="105833" y="33069"/>
                </a:cubicBezTo>
                <a:cubicBezTo>
                  <a:pt x="109381" y="27157"/>
                  <a:pt x="119943" y="23972"/>
                  <a:pt x="125790" y="27627"/>
                </a:cubicBezTo>
                <a:cubicBezTo>
                  <a:pt x="131067" y="30925"/>
                  <a:pt x="134424" y="38385"/>
                  <a:pt x="133652" y="44560"/>
                </a:cubicBezTo>
                <a:cubicBezTo>
                  <a:pt x="133157" y="48521"/>
                  <a:pt x="128802" y="51339"/>
                  <a:pt x="125185" y="53027"/>
                </a:cubicBezTo>
                <a:cubicBezTo>
                  <a:pt x="112060" y="59152"/>
                  <a:pt x="89838" y="47344"/>
                  <a:pt x="82247" y="59679"/>
                </a:cubicBezTo>
                <a:cubicBezTo>
                  <a:pt x="77684" y="67093"/>
                  <a:pt x="76900" y="77485"/>
                  <a:pt x="79828" y="85684"/>
                </a:cubicBezTo>
                <a:cubicBezTo>
                  <a:pt x="81840" y="91319"/>
                  <a:pt x="86269" y="95770"/>
                  <a:pt x="89504" y="100803"/>
                </a:cubicBezTo>
                <a:cubicBezTo>
                  <a:pt x="93079" y="106366"/>
                  <a:pt x="96219" y="112683"/>
                  <a:pt x="101600" y="116527"/>
                </a:cubicBezTo>
                <a:cubicBezTo>
                  <a:pt x="102556" y="117210"/>
                  <a:pt x="103572" y="118866"/>
                  <a:pt x="104623" y="118341"/>
                </a:cubicBezTo>
                <a:cubicBezTo>
                  <a:pt x="108627" y="116340"/>
                  <a:pt x="106306" y="109510"/>
                  <a:pt x="106438" y="105036"/>
                </a:cubicBezTo>
                <a:cubicBezTo>
                  <a:pt x="106662" y="97408"/>
                  <a:pt x="104892" y="89544"/>
                  <a:pt x="101600" y="82660"/>
                </a:cubicBezTo>
                <a:cubicBezTo>
                  <a:pt x="94119" y="67015"/>
                  <a:pt x="87792" y="50304"/>
                  <a:pt x="85876" y="33069"/>
                </a:cubicBezTo>
                <a:cubicBezTo>
                  <a:pt x="85086" y="25963"/>
                  <a:pt x="88017" y="17401"/>
                  <a:pt x="93738" y="13112"/>
                </a:cubicBezTo>
                <a:cubicBezTo>
                  <a:pt x="97503" y="10289"/>
                  <a:pt x="104074" y="12468"/>
                  <a:pt x="107647" y="15531"/>
                </a:cubicBezTo>
                <a:cubicBezTo>
                  <a:pt x="112374" y="19583"/>
                  <a:pt x="113265" y="26679"/>
                  <a:pt x="116719" y="31860"/>
                </a:cubicBezTo>
                <a:cubicBezTo>
                  <a:pt x="119834" y="36532"/>
                  <a:pt x="123364" y="42000"/>
                  <a:pt x="122766" y="47584"/>
                </a:cubicBezTo>
                <a:cubicBezTo>
                  <a:pt x="121256" y="61667"/>
                  <a:pt x="112735" y="74277"/>
                  <a:pt x="105228" y="86288"/>
                </a:cubicBezTo>
                <a:cubicBezTo>
                  <a:pt x="96959" y="99517"/>
                  <a:pt x="89028" y="112999"/>
                  <a:pt x="79828" y="125598"/>
                </a:cubicBezTo>
                <a:cubicBezTo>
                  <a:pt x="71839" y="136539"/>
                  <a:pt x="62997" y="146881"/>
                  <a:pt x="55638" y="158255"/>
                </a:cubicBezTo>
                <a:cubicBezTo>
                  <a:pt x="53872" y="160984"/>
                  <a:pt x="51520" y="166478"/>
                  <a:pt x="54428" y="167931"/>
                </a:cubicBezTo>
                <a:cubicBezTo>
                  <a:pt x="58789" y="170111"/>
                  <a:pt x="63459" y="163885"/>
                  <a:pt x="67128" y="160674"/>
                </a:cubicBezTo>
                <a:cubicBezTo>
                  <a:pt x="73062" y="155482"/>
                  <a:pt x="79899" y="151219"/>
                  <a:pt x="87085" y="147974"/>
                </a:cubicBezTo>
                <a:cubicBezTo>
                  <a:pt x="96767" y="143602"/>
                  <a:pt x="107648" y="139170"/>
                  <a:pt x="113695" y="130436"/>
                </a:cubicBezTo>
                <a:cubicBezTo>
                  <a:pt x="118211" y="123913"/>
                  <a:pt x="120006" y="115751"/>
                  <a:pt x="124581" y="109269"/>
                </a:cubicBezTo>
                <a:cubicBezTo>
                  <a:pt x="128868" y="103196"/>
                  <a:pt x="135769" y="98985"/>
                  <a:pt x="139095" y="92336"/>
                </a:cubicBezTo>
                <a:cubicBezTo>
                  <a:pt x="140495" y="89537"/>
                  <a:pt x="133030" y="90786"/>
                  <a:pt x="130023" y="89917"/>
                </a:cubicBezTo>
                <a:cubicBezTo>
                  <a:pt x="120741" y="87235"/>
                  <a:pt x="120640" y="87343"/>
                  <a:pt x="111881" y="83265"/>
                </a:cubicBezTo>
                <a:cubicBezTo>
                  <a:pt x="98135" y="76866"/>
                  <a:pt x="84463" y="68494"/>
                  <a:pt x="74990" y="56655"/>
                </a:cubicBezTo>
                <a:cubicBezTo>
                  <a:pt x="73951" y="55357"/>
                  <a:pt x="75367" y="53256"/>
                  <a:pt x="76200" y="51817"/>
                </a:cubicBezTo>
                <a:cubicBezTo>
                  <a:pt x="80685" y="44070"/>
                  <a:pt x="86720" y="37330"/>
                  <a:pt x="91923" y="30046"/>
                </a:cubicBezTo>
                <a:cubicBezTo>
                  <a:pt x="101802" y="16215"/>
                  <a:pt x="119054" y="-5979"/>
                  <a:pt x="134257" y="1622"/>
                </a:cubicBezTo>
                <a:cubicBezTo>
                  <a:pt x="145173" y="7079"/>
                  <a:pt x="150094" y="23438"/>
                  <a:pt x="148166" y="35488"/>
                </a:cubicBezTo>
                <a:cubicBezTo>
                  <a:pt x="146007" y="48980"/>
                  <a:pt x="133553" y="59934"/>
                  <a:pt x="133047" y="73588"/>
                </a:cubicBezTo>
                <a:cubicBezTo>
                  <a:pt x="132770" y="81066"/>
                  <a:pt x="133752" y="88564"/>
                  <a:pt x="134862" y="95965"/>
                </a:cubicBezTo>
                <a:cubicBezTo>
                  <a:pt x="135255" y="98587"/>
                  <a:pt x="133499" y="103184"/>
                  <a:pt x="136071" y="103827"/>
                </a:cubicBezTo>
                <a:cubicBezTo>
                  <a:pt x="140007" y="104811"/>
                  <a:pt x="143328" y="100198"/>
                  <a:pt x="146957" y="98384"/>
                </a:cubicBezTo>
                <a:cubicBezTo>
                  <a:pt x="152488" y="95619"/>
                  <a:pt x="158311" y="92336"/>
                  <a:pt x="164495" y="92336"/>
                </a:cubicBezTo>
                <a:cubicBezTo>
                  <a:pt x="171196" y="92336"/>
                  <a:pt x="177625" y="95290"/>
                  <a:pt x="183847" y="97779"/>
                </a:cubicBezTo>
                <a:cubicBezTo>
                  <a:pt x="185542" y="98457"/>
                  <a:pt x="189290" y="100210"/>
                  <a:pt x="189290" y="98384"/>
                </a:cubicBezTo>
                <a:cubicBezTo>
                  <a:pt x="189290" y="83400"/>
                  <a:pt x="175772" y="70755"/>
                  <a:pt x="164495" y="60888"/>
                </a:cubicBezTo>
                <a:cubicBezTo>
                  <a:pt x="160180" y="57112"/>
                  <a:pt x="151419" y="53622"/>
                  <a:pt x="147562" y="57865"/>
                </a:cubicBezTo>
                <a:cubicBezTo>
                  <a:pt x="142801" y="63103"/>
                  <a:pt x="141692" y="70881"/>
                  <a:pt x="140304" y="77822"/>
                </a:cubicBezTo>
                <a:cubicBezTo>
                  <a:pt x="139234" y="83174"/>
                  <a:pt x="136655" y="89268"/>
                  <a:pt x="139095" y="94150"/>
                </a:cubicBezTo>
                <a:cubicBezTo>
                  <a:pt x="141364" y="98690"/>
                  <a:pt x="153218" y="90988"/>
                  <a:pt x="154214" y="95965"/>
                </a:cubicBezTo>
                <a:cubicBezTo>
                  <a:pt x="155106" y="100422"/>
                  <a:pt x="154693" y="100492"/>
                  <a:pt x="154819" y="105036"/>
                </a:cubicBezTo>
                <a:cubicBezTo>
                  <a:pt x="155150" y="116932"/>
                  <a:pt x="153199" y="129328"/>
                  <a:pt x="148166" y="140112"/>
                </a:cubicBezTo>
                <a:cubicBezTo>
                  <a:pt x="147019" y="142570"/>
                  <a:pt x="145331" y="146905"/>
                  <a:pt x="142723" y="146160"/>
                </a:cubicBezTo>
                <a:cubicBezTo>
                  <a:pt x="132636" y="143280"/>
                  <a:pt x="137309" y="124323"/>
                  <a:pt x="141514" y="114712"/>
                </a:cubicBezTo>
                <a:cubicBezTo>
                  <a:pt x="147574" y="100861"/>
                  <a:pt x="165060" y="93094"/>
                  <a:pt x="168728" y="78427"/>
                </a:cubicBezTo>
                <a:cubicBezTo>
                  <a:pt x="173031" y="61224"/>
                  <a:pt x="158907" y="43437"/>
                  <a:pt x="160866" y="25812"/>
                </a:cubicBezTo>
                <a:cubicBezTo>
                  <a:pt x="161549" y="19666"/>
                  <a:pt x="163204" y="13221"/>
                  <a:pt x="166914" y="8274"/>
                </a:cubicBezTo>
                <a:cubicBezTo>
                  <a:pt x="169827" y="4390"/>
                  <a:pt x="177197" y="4685"/>
                  <a:pt x="181428" y="7065"/>
                </a:cubicBezTo>
                <a:cubicBezTo>
                  <a:pt x="188975" y="11310"/>
                  <a:pt x="191738" y="22010"/>
                  <a:pt x="192314" y="30650"/>
                </a:cubicBezTo>
                <a:cubicBezTo>
                  <a:pt x="193802" y="52954"/>
                  <a:pt x="186620" y="74993"/>
                  <a:pt x="183847" y="97174"/>
                </a:cubicBezTo>
                <a:cubicBezTo>
                  <a:pt x="182051" y="111546"/>
                  <a:pt x="194357" y="130473"/>
                  <a:pt x="208643" y="132855"/>
                </a:cubicBezTo>
                <a:cubicBezTo>
                  <a:pt x="215476" y="133994"/>
                  <a:pt x="211666" y="119221"/>
                  <a:pt x="211666" y="112293"/>
                </a:cubicBezTo>
                <a:cubicBezTo>
                  <a:pt x="211666" y="105830"/>
                  <a:pt x="211367" y="99226"/>
                  <a:pt x="212876" y="92941"/>
                </a:cubicBezTo>
                <a:cubicBezTo>
                  <a:pt x="214295" y="87031"/>
                  <a:pt x="216425" y="77658"/>
                  <a:pt x="211062" y="74798"/>
                </a:cubicBezTo>
                <a:cubicBezTo>
                  <a:pt x="192697" y="65004"/>
                  <a:pt x="169980" y="81531"/>
                  <a:pt x="149376" y="84474"/>
                </a:cubicBezTo>
                <a:cubicBezTo>
                  <a:pt x="142644" y="85436"/>
                  <a:pt x="132918" y="86072"/>
                  <a:pt x="129419" y="80241"/>
                </a:cubicBezTo>
                <a:cubicBezTo>
                  <a:pt x="126202" y="74880"/>
                  <a:pt x="127029" y="66982"/>
                  <a:pt x="130023" y="61493"/>
                </a:cubicBezTo>
                <a:cubicBezTo>
                  <a:pt x="137900" y="47053"/>
                  <a:pt x="160218" y="43581"/>
                  <a:pt x="176590" y="45165"/>
                </a:cubicBezTo>
                <a:cubicBezTo>
                  <a:pt x="186023" y="46078"/>
                  <a:pt x="193885" y="52921"/>
                  <a:pt x="202595" y="56655"/>
                </a:cubicBezTo>
                <a:cubicBezTo>
                  <a:pt x="207968" y="58958"/>
                  <a:pt x="215999" y="52521"/>
                  <a:pt x="220133" y="56655"/>
                </a:cubicBezTo>
                <a:cubicBezTo>
                  <a:pt x="224714" y="61236"/>
                  <a:pt x="218319" y="69528"/>
                  <a:pt x="218319" y="76007"/>
                </a:cubicBezTo>
                <a:cubicBezTo>
                  <a:pt x="218319" y="85081"/>
                  <a:pt x="224529" y="96087"/>
                  <a:pt x="218923" y="103222"/>
                </a:cubicBezTo>
                <a:cubicBezTo>
                  <a:pt x="209824" y="114802"/>
                  <a:pt x="191922" y="117736"/>
                  <a:pt x="177195" y="117736"/>
                </a:cubicBezTo>
                <a:cubicBezTo>
                  <a:pt x="172843" y="117736"/>
                  <a:pt x="166440" y="118605"/>
                  <a:pt x="164495" y="114712"/>
                </a:cubicBezTo>
                <a:cubicBezTo>
                  <a:pt x="160990" y="107698"/>
                  <a:pt x="164882" y="96115"/>
                  <a:pt x="171752" y="92336"/>
                </a:cubicBezTo>
                <a:cubicBezTo>
                  <a:pt x="176637" y="89649"/>
                  <a:pt x="182548" y="88015"/>
                  <a:pt x="188081" y="88707"/>
                </a:cubicBezTo>
                <a:cubicBezTo>
                  <a:pt x="198456" y="90004"/>
                  <a:pt x="207091" y="98474"/>
                  <a:pt x="214085" y="106246"/>
                </a:cubicBezTo>
                <a:cubicBezTo>
                  <a:pt x="215731" y="108075"/>
                  <a:pt x="218557" y="112369"/>
                  <a:pt x="220133" y="110479"/>
                </a:cubicBezTo>
                <a:cubicBezTo>
                  <a:pt x="228264" y="100723"/>
                  <a:pt x="222309" y="84891"/>
                  <a:pt x="220133" y="72379"/>
                </a:cubicBezTo>
                <a:cubicBezTo>
                  <a:pt x="218168" y="61081"/>
                  <a:pt x="216627" y="49694"/>
                  <a:pt x="214085" y="38512"/>
                </a:cubicBezTo>
                <a:cubicBezTo>
                  <a:pt x="212206" y="30247"/>
                  <a:pt x="206983" y="14775"/>
                  <a:pt x="215295" y="13112"/>
                </a:cubicBezTo>
                <a:cubicBezTo>
                  <a:pt x="221937" y="11783"/>
                  <a:pt x="224922" y="23133"/>
                  <a:pt x="227390" y="29441"/>
                </a:cubicBezTo>
                <a:cubicBezTo>
                  <a:pt x="229668" y="35264"/>
                  <a:pt x="234459" y="40740"/>
                  <a:pt x="234043" y="46979"/>
                </a:cubicBezTo>
                <a:cubicBezTo>
                  <a:pt x="233498" y="55147"/>
                  <a:pt x="226148" y="63847"/>
                  <a:pt x="229809" y="71169"/>
                </a:cubicBezTo>
                <a:cubicBezTo>
                  <a:pt x="234970" y="81491"/>
                  <a:pt x="251150" y="84924"/>
                  <a:pt x="262466" y="82660"/>
                </a:cubicBezTo>
                <a:cubicBezTo>
                  <a:pt x="267030" y="81747"/>
                  <a:pt x="271117" y="78427"/>
                  <a:pt x="275771" y="78427"/>
                </a:cubicBezTo>
              </a:path>
            </a:pathLst>
          </a:custGeom>
          <a:noFill/>
          <a:ln cap="flat" cmpd="sng" w="76200">
            <a:solidFill>
              <a:srgbClr val="CCCCCC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9" name="Google Shape;239;p26"/>
          <p:cNvSpPr txBox="1"/>
          <p:nvPr/>
        </p:nvSpPr>
        <p:spPr>
          <a:xfrm>
            <a:off x="849000" y="947650"/>
            <a:ext cx="10494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relationship between 1 input, say x, and 1 output, say y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6116700" y="3203725"/>
            <a:ext cx="1283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f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7024200" y="5485300"/>
            <a:ext cx="34512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f provides a rule to obtain y from x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a </a:t>
            </a:r>
            <a:r>
              <a:rPr lang="en-US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the graph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of a 1D mathematical function?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 rot="10800000">
            <a:off x="3400500" y="1751275"/>
            <a:ext cx="0" cy="468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435775" y="6199066"/>
            <a:ext cx="59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0" name="Google Shape;250;p27"/>
          <p:cNvSpPr txBox="1"/>
          <p:nvPr/>
        </p:nvSpPr>
        <p:spPr>
          <a:xfrm>
            <a:off x="6540500" y="5695518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187700" y="7629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4271325" y="875750"/>
            <a:ext cx="61752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a curve that marks the path of f</a:t>
            </a:r>
            <a:endParaRPr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8268525" y="1583746"/>
            <a:ext cx="2130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example: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4" name="Google Shape;254;p27" title="[0,255,255,&quot;https://www.codecogs.com/eqnedit.php?latex=y%20%3D%20f(x)%20%3D%202%20x%5E2%20-%20x%20%2B%201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980" y="2210150"/>
            <a:ext cx="5035350" cy="567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27"/>
          <p:cNvGraphicFramePr/>
          <p:nvPr/>
        </p:nvGraphicFramePr>
        <p:xfrm>
          <a:off x="8190985" y="292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{CBD1A133-6E2B-40ED-AC3E-7E5179B98BB0}</a:tableStyleId>
              </a:tblPr>
              <a:tblGrid>
                <a:gridCol w="1004850"/>
                <a:gridCol w="1004850"/>
              </a:tblGrid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y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-2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-1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2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C599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56" name="Google Shape;256;p27"/>
          <p:cNvCxnSpPr/>
          <p:nvPr/>
        </p:nvCxnSpPr>
        <p:spPr>
          <a:xfrm>
            <a:off x="1298388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7"/>
          <p:cNvCxnSpPr/>
          <p:nvPr/>
        </p:nvCxnSpPr>
        <p:spPr>
          <a:xfrm>
            <a:off x="1987176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7"/>
          <p:cNvCxnSpPr/>
          <p:nvPr/>
        </p:nvCxnSpPr>
        <p:spPr>
          <a:xfrm>
            <a:off x="2675965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7"/>
          <p:cNvCxnSpPr/>
          <p:nvPr/>
        </p:nvCxnSpPr>
        <p:spPr>
          <a:xfrm>
            <a:off x="3364753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4053541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7"/>
          <p:cNvCxnSpPr/>
          <p:nvPr/>
        </p:nvCxnSpPr>
        <p:spPr>
          <a:xfrm>
            <a:off x="4742329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7"/>
          <p:cNvCxnSpPr/>
          <p:nvPr/>
        </p:nvCxnSpPr>
        <p:spPr>
          <a:xfrm>
            <a:off x="5431118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7"/>
          <p:cNvCxnSpPr/>
          <p:nvPr/>
        </p:nvCxnSpPr>
        <p:spPr>
          <a:xfrm>
            <a:off x="953994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7"/>
          <p:cNvCxnSpPr/>
          <p:nvPr/>
        </p:nvCxnSpPr>
        <p:spPr>
          <a:xfrm>
            <a:off x="1642782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7"/>
          <p:cNvCxnSpPr/>
          <p:nvPr/>
        </p:nvCxnSpPr>
        <p:spPr>
          <a:xfrm>
            <a:off x="2331571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7"/>
          <p:cNvCxnSpPr/>
          <p:nvPr/>
        </p:nvCxnSpPr>
        <p:spPr>
          <a:xfrm>
            <a:off x="3020359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7"/>
          <p:cNvCxnSpPr/>
          <p:nvPr/>
        </p:nvCxnSpPr>
        <p:spPr>
          <a:xfrm>
            <a:off x="4397935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7"/>
          <p:cNvCxnSpPr/>
          <p:nvPr/>
        </p:nvCxnSpPr>
        <p:spPr>
          <a:xfrm>
            <a:off x="5086724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7"/>
          <p:cNvCxnSpPr/>
          <p:nvPr/>
        </p:nvCxnSpPr>
        <p:spPr>
          <a:xfrm>
            <a:off x="3709147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7"/>
          <p:cNvCxnSpPr/>
          <p:nvPr/>
        </p:nvCxnSpPr>
        <p:spPr>
          <a:xfrm>
            <a:off x="3297075" y="-12099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7"/>
          <p:cNvCxnSpPr/>
          <p:nvPr/>
        </p:nvCxnSpPr>
        <p:spPr>
          <a:xfrm>
            <a:off x="3297075" y="676690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7"/>
          <p:cNvCxnSpPr/>
          <p:nvPr/>
        </p:nvCxnSpPr>
        <p:spPr>
          <a:xfrm>
            <a:off x="3297075" y="1365478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7"/>
          <p:cNvCxnSpPr/>
          <p:nvPr/>
        </p:nvCxnSpPr>
        <p:spPr>
          <a:xfrm>
            <a:off x="3297075" y="2054266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7"/>
          <p:cNvCxnSpPr/>
          <p:nvPr/>
        </p:nvCxnSpPr>
        <p:spPr>
          <a:xfrm>
            <a:off x="3297075" y="2743054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7"/>
          <p:cNvCxnSpPr/>
          <p:nvPr/>
        </p:nvCxnSpPr>
        <p:spPr>
          <a:xfrm>
            <a:off x="3297075" y="3431843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7"/>
          <p:cNvCxnSpPr/>
          <p:nvPr/>
        </p:nvCxnSpPr>
        <p:spPr>
          <a:xfrm>
            <a:off x="3297075" y="332296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>
            <a:off x="3297075" y="1021084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7"/>
          <p:cNvCxnSpPr/>
          <p:nvPr/>
        </p:nvCxnSpPr>
        <p:spPr>
          <a:xfrm>
            <a:off x="3297075" y="2398660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7"/>
          <p:cNvCxnSpPr/>
          <p:nvPr/>
        </p:nvCxnSpPr>
        <p:spPr>
          <a:xfrm>
            <a:off x="3297075" y="3087449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7"/>
          <p:cNvCxnSpPr/>
          <p:nvPr/>
        </p:nvCxnSpPr>
        <p:spPr>
          <a:xfrm>
            <a:off x="3297075" y="3776237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7"/>
          <p:cNvCxnSpPr/>
          <p:nvPr/>
        </p:nvCxnSpPr>
        <p:spPr>
          <a:xfrm>
            <a:off x="3297075" y="1709872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7"/>
          <p:cNvSpPr/>
          <p:nvPr/>
        </p:nvSpPr>
        <p:spPr>
          <a:xfrm>
            <a:off x="2568250" y="2310850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2931391" y="4720675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3302641" y="5739850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3621246" y="5427199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3966527" y="3692458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a </a:t>
            </a:r>
            <a:r>
              <a:rPr lang="en-US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the graph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of a 1D mathematical function?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93" name="Google Shape;293;p28"/>
          <p:cNvCxnSpPr/>
          <p:nvPr/>
        </p:nvCxnSpPr>
        <p:spPr>
          <a:xfrm rot="10800000">
            <a:off x="3400500" y="1751275"/>
            <a:ext cx="0" cy="468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28"/>
          <p:cNvCxnSpPr/>
          <p:nvPr/>
        </p:nvCxnSpPr>
        <p:spPr>
          <a:xfrm>
            <a:off x="435775" y="6199066"/>
            <a:ext cx="597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5" name="Google Shape;295;p28"/>
          <p:cNvSpPr txBox="1"/>
          <p:nvPr/>
        </p:nvSpPr>
        <p:spPr>
          <a:xfrm>
            <a:off x="8268525" y="1583746"/>
            <a:ext cx="2130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example: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6" name="Google Shape;296;p28" title="[0,255,255,&quot;https://www.codecogs.com/eqnedit.php?latex=y%20%3D%20f(x)%20%3D%202%20x%5E2%20-%20x%20%2B%201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980" y="2210150"/>
            <a:ext cx="5035350" cy="56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8"/>
          <p:cNvCxnSpPr/>
          <p:nvPr/>
        </p:nvCxnSpPr>
        <p:spPr>
          <a:xfrm>
            <a:off x="1298388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8"/>
          <p:cNvCxnSpPr/>
          <p:nvPr/>
        </p:nvCxnSpPr>
        <p:spPr>
          <a:xfrm>
            <a:off x="1987176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8"/>
          <p:cNvCxnSpPr/>
          <p:nvPr/>
        </p:nvCxnSpPr>
        <p:spPr>
          <a:xfrm>
            <a:off x="2675965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8"/>
          <p:cNvCxnSpPr/>
          <p:nvPr/>
        </p:nvCxnSpPr>
        <p:spPr>
          <a:xfrm>
            <a:off x="3364753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053541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4742329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8"/>
          <p:cNvCxnSpPr/>
          <p:nvPr/>
        </p:nvCxnSpPr>
        <p:spPr>
          <a:xfrm>
            <a:off x="5431118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8"/>
          <p:cNvCxnSpPr/>
          <p:nvPr/>
        </p:nvCxnSpPr>
        <p:spPr>
          <a:xfrm>
            <a:off x="953994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8"/>
          <p:cNvCxnSpPr/>
          <p:nvPr/>
        </p:nvCxnSpPr>
        <p:spPr>
          <a:xfrm>
            <a:off x="1642782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8"/>
          <p:cNvCxnSpPr/>
          <p:nvPr/>
        </p:nvCxnSpPr>
        <p:spPr>
          <a:xfrm>
            <a:off x="2331571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3020359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8"/>
          <p:cNvCxnSpPr/>
          <p:nvPr/>
        </p:nvCxnSpPr>
        <p:spPr>
          <a:xfrm>
            <a:off x="4397935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8"/>
          <p:cNvCxnSpPr/>
          <p:nvPr/>
        </p:nvCxnSpPr>
        <p:spPr>
          <a:xfrm>
            <a:off x="5086724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8"/>
          <p:cNvCxnSpPr/>
          <p:nvPr/>
        </p:nvCxnSpPr>
        <p:spPr>
          <a:xfrm>
            <a:off x="3709147" y="2364468"/>
            <a:ext cx="0" cy="39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8"/>
          <p:cNvCxnSpPr/>
          <p:nvPr/>
        </p:nvCxnSpPr>
        <p:spPr>
          <a:xfrm>
            <a:off x="3297075" y="-12099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8"/>
          <p:cNvCxnSpPr/>
          <p:nvPr/>
        </p:nvCxnSpPr>
        <p:spPr>
          <a:xfrm>
            <a:off x="3297075" y="676690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3297075" y="1365478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3297075" y="2054266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3297075" y="2743054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297075" y="3431843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8"/>
          <p:cNvCxnSpPr/>
          <p:nvPr/>
        </p:nvCxnSpPr>
        <p:spPr>
          <a:xfrm>
            <a:off x="3297075" y="332296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8"/>
          <p:cNvCxnSpPr/>
          <p:nvPr/>
        </p:nvCxnSpPr>
        <p:spPr>
          <a:xfrm>
            <a:off x="3297075" y="1021084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8"/>
          <p:cNvCxnSpPr/>
          <p:nvPr/>
        </p:nvCxnSpPr>
        <p:spPr>
          <a:xfrm>
            <a:off x="3297075" y="2398660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8"/>
          <p:cNvCxnSpPr/>
          <p:nvPr/>
        </p:nvCxnSpPr>
        <p:spPr>
          <a:xfrm>
            <a:off x="3297075" y="3087449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8"/>
          <p:cNvCxnSpPr/>
          <p:nvPr/>
        </p:nvCxnSpPr>
        <p:spPr>
          <a:xfrm>
            <a:off x="3297075" y="3776237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8"/>
          <p:cNvCxnSpPr/>
          <p:nvPr/>
        </p:nvCxnSpPr>
        <p:spPr>
          <a:xfrm>
            <a:off x="3297075" y="1709872"/>
            <a:ext cx="0" cy="4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8"/>
          <p:cNvSpPr/>
          <p:nvPr/>
        </p:nvSpPr>
        <p:spPr>
          <a:xfrm>
            <a:off x="2615300" y="2413900"/>
            <a:ext cx="1469575" cy="3487825"/>
          </a:xfrm>
          <a:custGeom>
            <a:rect b="b" l="l" r="r" t="t"/>
            <a:pathLst>
              <a:path extrusionOk="0" h="139513" w="58783">
                <a:moveTo>
                  <a:pt x="0" y="0"/>
                </a:moveTo>
                <a:cubicBezTo>
                  <a:pt x="2721" y="16510"/>
                  <a:pt x="11157" y="76109"/>
                  <a:pt x="16328" y="99060"/>
                </a:cubicBezTo>
                <a:cubicBezTo>
                  <a:pt x="21499" y="122011"/>
                  <a:pt x="26216" y="133441"/>
                  <a:pt x="31024" y="137705"/>
                </a:cubicBezTo>
                <a:cubicBezTo>
                  <a:pt x="35832" y="141969"/>
                  <a:pt x="40549" y="138703"/>
                  <a:pt x="45175" y="124642"/>
                </a:cubicBezTo>
                <a:cubicBezTo>
                  <a:pt x="49802" y="110581"/>
                  <a:pt x="56515" y="65224"/>
                  <a:pt x="58783" y="5334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Google Shape;324;p28"/>
          <p:cNvSpPr/>
          <p:nvPr/>
        </p:nvSpPr>
        <p:spPr>
          <a:xfrm>
            <a:off x="2568250" y="2310850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2931391" y="4720675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3302641" y="5739850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3621246" y="5427199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3966527" y="3692458"/>
            <a:ext cx="185400" cy="1854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6540500" y="5695518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7550475" y="3131425"/>
            <a:ext cx="36147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it’s a parabola!</a:t>
            </a:r>
            <a:endParaRPr b="1"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3187700" y="7629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4271325" y="875750"/>
            <a:ext cx="61752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a curve that marks the path of f</a:t>
            </a:r>
            <a:endParaRPr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Examples of functions and their </a:t>
            </a:r>
            <a:r>
              <a:rPr lang="en-US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graphs/plots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39" name="Google Shape;339;p29"/>
          <p:cNvCxnSpPr/>
          <p:nvPr/>
        </p:nvCxnSpPr>
        <p:spPr>
          <a:xfrm rot="10800000">
            <a:off x="3248100" y="1751250"/>
            <a:ext cx="0" cy="433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0" name="Google Shape;340;p29"/>
          <p:cNvCxnSpPr/>
          <p:nvPr/>
        </p:nvCxnSpPr>
        <p:spPr>
          <a:xfrm>
            <a:off x="237500" y="4907875"/>
            <a:ext cx="6175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1" name="Google Shape;341;p29"/>
          <p:cNvSpPr/>
          <p:nvPr/>
        </p:nvSpPr>
        <p:spPr>
          <a:xfrm>
            <a:off x="1527963" y="2980452"/>
            <a:ext cx="3062941" cy="2648385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Google Shape;342;p29"/>
          <p:cNvSpPr/>
          <p:nvPr/>
        </p:nvSpPr>
        <p:spPr>
          <a:xfrm rot="146855">
            <a:off x="1716904" y="2668134"/>
            <a:ext cx="3896914" cy="2210341"/>
          </a:xfrm>
          <a:custGeom>
            <a:rect b="b" l="l" r="r" t="t"/>
            <a:pathLst>
              <a:path extrusionOk="0" h="53519" w="107715">
                <a:moveTo>
                  <a:pt x="0" y="53017"/>
                </a:moveTo>
                <a:cubicBezTo>
                  <a:pt x="7778" y="54312"/>
                  <a:pt x="19650" y="53282"/>
                  <a:pt x="22577" y="45961"/>
                </a:cubicBezTo>
                <a:cubicBezTo>
                  <a:pt x="28587" y="30930"/>
                  <a:pt x="25420" y="6814"/>
                  <a:pt x="40452" y="806"/>
                </a:cubicBezTo>
                <a:cubicBezTo>
                  <a:pt x="54918" y="-4975"/>
                  <a:pt x="62538" y="23197"/>
                  <a:pt x="70555" y="36554"/>
                </a:cubicBezTo>
                <a:cubicBezTo>
                  <a:pt x="77130" y="47510"/>
                  <a:pt x="96284" y="40252"/>
                  <a:pt x="107715" y="45961"/>
                </a:cubicBezTo>
              </a:path>
            </a:pathLst>
          </a:cu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29"/>
          <p:cNvSpPr/>
          <p:nvPr/>
        </p:nvSpPr>
        <p:spPr>
          <a:xfrm>
            <a:off x="743850" y="4166360"/>
            <a:ext cx="5581501" cy="1432159"/>
          </a:xfrm>
          <a:custGeom>
            <a:rect b="b" l="l" r="r" t="t"/>
            <a:pathLst>
              <a:path extrusionOk="0" h="39587" w="154281">
                <a:moveTo>
                  <a:pt x="0" y="14852"/>
                </a:moveTo>
                <a:cubicBezTo>
                  <a:pt x="3000" y="11579"/>
                  <a:pt x="5323" y="7554"/>
                  <a:pt x="8937" y="4974"/>
                </a:cubicBezTo>
                <a:cubicBezTo>
                  <a:pt x="12150" y="2680"/>
                  <a:pt x="17348" y="4293"/>
                  <a:pt x="20696" y="6385"/>
                </a:cubicBezTo>
                <a:cubicBezTo>
                  <a:pt x="33308" y="14265"/>
                  <a:pt x="36217" y="36397"/>
                  <a:pt x="50800" y="39311"/>
                </a:cubicBezTo>
                <a:cubicBezTo>
                  <a:pt x="68524" y="42853"/>
                  <a:pt x="70707" y="3819"/>
                  <a:pt x="88429" y="270"/>
                </a:cubicBezTo>
                <a:cubicBezTo>
                  <a:pt x="105823" y="-3213"/>
                  <a:pt x="108457" y="35697"/>
                  <a:pt x="126059" y="37900"/>
                </a:cubicBezTo>
                <a:cubicBezTo>
                  <a:pt x="141617" y="39847"/>
                  <a:pt x="138602" y="270"/>
                  <a:pt x="154281" y="270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29"/>
          <p:cNvSpPr txBox="1"/>
          <p:nvPr/>
        </p:nvSpPr>
        <p:spPr>
          <a:xfrm>
            <a:off x="6464300" y="4420550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3035300" y="7629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6" name="Google Shape;346;p29" title="Maths Mathematics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750" y="1797049"/>
            <a:ext cx="3756125" cy="37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 txBox="1"/>
          <p:nvPr/>
        </p:nvSpPr>
        <p:spPr>
          <a:xfrm>
            <a:off x="4338450" y="2049475"/>
            <a:ext cx="1682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line</a:t>
            </a:r>
            <a:endParaRPr b="1" sz="4800">
              <a:solidFill>
                <a:srgbClr val="FF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1519050" y="2125675"/>
            <a:ext cx="1682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bell</a:t>
            </a:r>
            <a:endParaRPr b="1" sz="48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3576450" y="5402275"/>
            <a:ext cx="19101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wave</a:t>
            </a:r>
            <a:endParaRPr b="1" sz="48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18500" y="2772900"/>
            <a:ext cx="2291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Gaussian</a:t>
            </a:r>
            <a:endParaRPr sz="32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4760900" y="2831388"/>
            <a:ext cx="2291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linear</a:t>
            </a:r>
            <a:endParaRPr sz="3200">
              <a:solidFill>
                <a:srgbClr val="FF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3922700" y="6107988"/>
            <a:ext cx="2291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sinusoidal</a:t>
            </a:r>
            <a:endParaRPr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Linear functions 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59" name="Google Shape;359;p30"/>
          <p:cNvCxnSpPr/>
          <p:nvPr/>
        </p:nvCxnSpPr>
        <p:spPr>
          <a:xfrm rot="10800000">
            <a:off x="3248100" y="1751250"/>
            <a:ext cx="0" cy="433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30"/>
          <p:cNvCxnSpPr/>
          <p:nvPr/>
        </p:nvCxnSpPr>
        <p:spPr>
          <a:xfrm>
            <a:off x="237500" y="4907875"/>
            <a:ext cx="6175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1" name="Google Shape;361;p30"/>
          <p:cNvSpPr txBox="1"/>
          <p:nvPr/>
        </p:nvSpPr>
        <p:spPr>
          <a:xfrm>
            <a:off x="3035300" y="7629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4338450" y="2049475"/>
            <a:ext cx="1682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line</a:t>
            </a:r>
            <a:endParaRPr b="1" sz="4800">
              <a:solidFill>
                <a:srgbClr val="FF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3" name="Google Shape;363;p30" title="[255,255,0,&quot;https://www.codecogs.com/eqnedit.php?latex=y%20%3D%20mx%2Bb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969" y="1949450"/>
            <a:ext cx="4606775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/>
          <p:nvPr/>
        </p:nvSpPr>
        <p:spPr>
          <a:xfrm>
            <a:off x="1527963" y="2980452"/>
            <a:ext cx="3062941" cy="2648385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65" name="Google Shape;365;p30" title="[255,255,0,&quot;https://www.codecogs.com/eqnedit.php?latex=b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659" y="3137125"/>
            <a:ext cx="447889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/>
          <p:nvPr/>
        </p:nvSpPr>
        <p:spPr>
          <a:xfrm>
            <a:off x="3202367" y="4083275"/>
            <a:ext cx="115255" cy="122867"/>
          </a:xfrm>
          <a:custGeom>
            <a:rect b="b" l="l" r="r" t="t"/>
            <a:pathLst>
              <a:path extrusionOk="0" h="27441" w="25900">
                <a:moveTo>
                  <a:pt x="17297" y="1412"/>
                </a:moveTo>
                <a:cubicBezTo>
                  <a:pt x="12696" y="-1462"/>
                  <a:pt x="3652" y="265"/>
                  <a:pt x="1477" y="5235"/>
                </a:cubicBezTo>
                <a:cubicBezTo>
                  <a:pt x="-1532" y="12110"/>
                  <a:pt x="-2" y="25165"/>
                  <a:pt x="7278" y="26988"/>
                </a:cubicBezTo>
                <a:cubicBezTo>
                  <a:pt x="13460" y="28536"/>
                  <a:pt x="22708" y="25918"/>
                  <a:pt x="25075" y="20001"/>
                </a:cubicBezTo>
                <a:cubicBezTo>
                  <a:pt x="27720" y="13389"/>
                  <a:pt x="23495" y="489"/>
                  <a:pt x="16374" y="489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Google Shape;367;p30"/>
          <p:cNvSpPr/>
          <p:nvPr/>
        </p:nvSpPr>
        <p:spPr>
          <a:xfrm>
            <a:off x="2660050" y="3759563"/>
            <a:ext cx="588038" cy="323174"/>
          </a:xfrm>
          <a:custGeom>
            <a:rect b="b" l="l" r="r" t="t"/>
            <a:pathLst>
              <a:path extrusionOk="0" h="24104" w="51901">
                <a:moveTo>
                  <a:pt x="51901" y="24105"/>
                </a:moveTo>
                <a:cubicBezTo>
                  <a:pt x="45965" y="18169"/>
                  <a:pt x="42432" y="9326"/>
                  <a:pt x="34989" y="5444"/>
                </a:cubicBezTo>
                <a:cubicBezTo>
                  <a:pt x="24524" y="-15"/>
                  <a:pt x="11803" y="1"/>
                  <a:pt x="0" y="1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30"/>
          <p:cNvSpPr/>
          <p:nvPr/>
        </p:nvSpPr>
        <p:spPr>
          <a:xfrm>
            <a:off x="4449675" y="3455150"/>
            <a:ext cx="691024" cy="1251325"/>
          </a:xfrm>
          <a:custGeom>
            <a:rect b="b" l="l" r="r" t="t"/>
            <a:pathLst>
              <a:path extrusionOk="0" h="50053" w="14997">
                <a:moveTo>
                  <a:pt x="12700" y="50053"/>
                </a:moveTo>
                <a:cubicBezTo>
                  <a:pt x="18742" y="33935"/>
                  <a:pt x="12171" y="12171"/>
                  <a:pt x="0" y="0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369" name="Google Shape;369;p30" title="[255,255,0,&quot;https://www.codecogs.com/eqnedit.php?latex=m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675" y="3860646"/>
            <a:ext cx="849025" cy="47405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6464300" y="4420550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433100" y="1178750"/>
            <a:ext cx="11475600" cy="140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Present data in a graphical manner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Conveys information about the data (hopefully in a way that is easy to understand!)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data visualization?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Linear functions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77" name="Google Shape;377;p31"/>
          <p:cNvCxnSpPr/>
          <p:nvPr/>
        </p:nvCxnSpPr>
        <p:spPr>
          <a:xfrm rot="10800000">
            <a:off x="2867100" y="1903625"/>
            <a:ext cx="0" cy="468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8" name="Google Shape;378;p31"/>
          <p:cNvCxnSpPr/>
          <p:nvPr/>
        </p:nvCxnSpPr>
        <p:spPr>
          <a:xfrm>
            <a:off x="318450" y="4526875"/>
            <a:ext cx="5408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9" name="Google Shape;379;p31"/>
          <p:cNvSpPr txBox="1"/>
          <p:nvPr/>
        </p:nvSpPr>
        <p:spPr>
          <a:xfrm>
            <a:off x="2654300" y="8391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0" name="Google Shape;380;p31"/>
          <p:cNvSpPr/>
          <p:nvPr/>
        </p:nvSpPr>
        <p:spPr>
          <a:xfrm rot="785840">
            <a:off x="1173526" y="3176740"/>
            <a:ext cx="3062938" cy="2648425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Google Shape;381;p31"/>
          <p:cNvSpPr txBox="1"/>
          <p:nvPr/>
        </p:nvSpPr>
        <p:spPr>
          <a:xfrm>
            <a:off x="5930900" y="4039550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2" name="Google Shape;382;p31"/>
          <p:cNvSpPr/>
          <p:nvPr/>
        </p:nvSpPr>
        <p:spPr>
          <a:xfrm rot="2470269">
            <a:off x="1299341" y="3176774"/>
            <a:ext cx="3062974" cy="2648291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Google Shape;383;p31"/>
          <p:cNvSpPr/>
          <p:nvPr/>
        </p:nvSpPr>
        <p:spPr>
          <a:xfrm rot="-1162425">
            <a:off x="1173523" y="3176687"/>
            <a:ext cx="3063031" cy="2648453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Google Shape;384;p31"/>
          <p:cNvSpPr/>
          <p:nvPr/>
        </p:nvSpPr>
        <p:spPr>
          <a:xfrm rot="-4618329">
            <a:off x="1325992" y="3329105"/>
            <a:ext cx="3062921" cy="2648444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Google Shape;385;p31"/>
          <p:cNvSpPr txBox="1"/>
          <p:nvPr/>
        </p:nvSpPr>
        <p:spPr>
          <a:xfrm>
            <a:off x="4120550" y="4531750"/>
            <a:ext cx="1491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zero</a:t>
            </a:r>
            <a:endParaRPr sz="3200">
              <a:solidFill>
                <a:srgbClr val="FF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4577750" y="2702950"/>
            <a:ext cx="2211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FF00"/>
                </a:solidFill>
                <a:latin typeface="Tahoma"/>
                <a:ea typeface="Tahoma"/>
                <a:cs typeface="Tahoma"/>
                <a:sym typeface="Tahoma"/>
              </a:rPr>
              <a:t>positive and small</a:t>
            </a:r>
            <a:endParaRPr sz="3200">
              <a:solidFill>
                <a:srgbClr val="00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3354900" y="1410300"/>
            <a:ext cx="2211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positive and large</a:t>
            </a:r>
            <a:endParaRPr sz="3200">
              <a:solidFill>
                <a:srgbClr val="00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608475" y="2130500"/>
            <a:ext cx="25887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negative</a:t>
            </a:r>
            <a:endParaRPr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277475" y="676475"/>
            <a:ext cx="131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ahoma"/>
                <a:ea typeface="Tahoma"/>
                <a:cs typeface="Tahoma"/>
                <a:sym typeface="Tahoma"/>
              </a:rPr>
              <a:t>m</a:t>
            </a:r>
            <a:endParaRPr sz="8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6569725" y="676475"/>
            <a:ext cx="131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Tahoma"/>
                <a:ea typeface="Tahoma"/>
                <a:cs typeface="Tahoma"/>
                <a:sym typeface="Tahoma"/>
              </a:rPr>
              <a:t>b</a:t>
            </a:r>
            <a:endParaRPr sz="80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1" name="Google Shape;391;p31"/>
          <p:cNvCxnSpPr/>
          <p:nvPr/>
        </p:nvCxnSpPr>
        <p:spPr>
          <a:xfrm rot="10800000">
            <a:off x="8810700" y="1751250"/>
            <a:ext cx="0" cy="433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31"/>
          <p:cNvCxnSpPr/>
          <p:nvPr/>
        </p:nvCxnSpPr>
        <p:spPr>
          <a:xfrm>
            <a:off x="6796175" y="4526875"/>
            <a:ext cx="4493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p31"/>
          <p:cNvSpPr txBox="1"/>
          <p:nvPr/>
        </p:nvSpPr>
        <p:spPr>
          <a:xfrm>
            <a:off x="8597900" y="762950"/>
            <a:ext cx="5880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y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11417300" y="4039550"/>
            <a:ext cx="58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Tahoma"/>
                <a:ea typeface="Tahoma"/>
                <a:cs typeface="Tahoma"/>
                <a:sym typeface="Tahoma"/>
              </a:rPr>
              <a:t>x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" name="Google Shape;395;p31"/>
          <p:cNvSpPr/>
          <p:nvPr/>
        </p:nvSpPr>
        <p:spPr>
          <a:xfrm rot="-342397">
            <a:off x="7269500" y="3176695"/>
            <a:ext cx="3062975" cy="2648408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Google Shape;396;p31"/>
          <p:cNvSpPr txBox="1"/>
          <p:nvPr/>
        </p:nvSpPr>
        <p:spPr>
          <a:xfrm>
            <a:off x="7217425" y="2073925"/>
            <a:ext cx="1617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 txBox="1"/>
          <p:nvPr/>
        </p:nvSpPr>
        <p:spPr>
          <a:xfrm>
            <a:off x="10304125" y="2570650"/>
            <a:ext cx="1491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zero</a:t>
            </a:r>
            <a:endParaRPr sz="3200">
              <a:solidFill>
                <a:srgbClr val="FFFF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" name="Google Shape;398;p31"/>
          <p:cNvSpPr/>
          <p:nvPr/>
        </p:nvSpPr>
        <p:spPr>
          <a:xfrm rot="-342397">
            <a:off x="7117100" y="2567095"/>
            <a:ext cx="3062975" cy="2648408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Google Shape;399;p31"/>
          <p:cNvSpPr/>
          <p:nvPr/>
        </p:nvSpPr>
        <p:spPr>
          <a:xfrm rot="-342397">
            <a:off x="7421900" y="3786295"/>
            <a:ext cx="3062975" cy="2648408"/>
          </a:xfrm>
          <a:custGeom>
            <a:rect b="b" l="l" r="r" t="t"/>
            <a:pathLst>
              <a:path extrusionOk="0" h="61619" w="65852">
                <a:moveTo>
                  <a:pt x="0" y="61619"/>
                </a:moveTo>
                <a:cubicBezTo>
                  <a:pt x="18048" y="43571"/>
                  <a:pt x="37237" y="26687"/>
                  <a:pt x="56445" y="9878"/>
                </a:cubicBezTo>
                <a:cubicBezTo>
                  <a:pt x="59867" y="6884"/>
                  <a:pt x="61786" y="2035"/>
                  <a:pt x="65852" y="0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Google Shape;400;p31"/>
          <p:cNvSpPr txBox="1"/>
          <p:nvPr/>
        </p:nvSpPr>
        <p:spPr>
          <a:xfrm>
            <a:off x="10120776" y="1808563"/>
            <a:ext cx="161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positive</a:t>
            </a:r>
            <a:endParaRPr sz="3200">
              <a:solidFill>
                <a:srgbClr val="00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10440450" y="3349100"/>
            <a:ext cx="1937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negative</a:t>
            </a:r>
            <a:endParaRPr sz="3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>
            <a:off x="7225975" y="3391900"/>
            <a:ext cx="3108150" cy="2368725"/>
          </a:xfrm>
          <a:custGeom>
            <a:rect b="b" l="l" r="r" t="t"/>
            <a:pathLst>
              <a:path extrusionOk="0" h="94749" w="124326">
                <a:moveTo>
                  <a:pt x="0" y="94749"/>
                </a:moveTo>
                <a:cubicBezTo>
                  <a:pt x="15081" y="88717"/>
                  <a:pt x="27617" y="77157"/>
                  <a:pt x="39102" y="65672"/>
                </a:cubicBezTo>
                <a:cubicBezTo>
                  <a:pt x="46478" y="58296"/>
                  <a:pt x="56522" y="54140"/>
                  <a:pt x="64669" y="47625"/>
                </a:cubicBezTo>
                <a:cubicBezTo>
                  <a:pt x="84541" y="31732"/>
                  <a:pt x="101563" y="11370"/>
                  <a:pt x="124326" y="0"/>
                </a:cubicBezTo>
              </a:path>
            </a:pathLst>
          </a:cu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" name="Google Shape;408;p32"/>
          <p:cNvSpPr txBox="1"/>
          <p:nvPr>
            <p:ph type="title"/>
          </p:nvPr>
        </p:nvSpPr>
        <p:spPr>
          <a:xfrm>
            <a:off x="321800" y="-44450"/>
            <a:ext cx="11770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Simple models with linear functions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09" name="Google Shape;409;p32"/>
          <p:cNvCxnSpPr/>
          <p:nvPr/>
        </p:nvCxnSpPr>
        <p:spPr>
          <a:xfrm rot="10800000">
            <a:off x="885900" y="3122825"/>
            <a:ext cx="0" cy="330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p32"/>
          <p:cNvCxnSpPr/>
          <p:nvPr/>
        </p:nvCxnSpPr>
        <p:spPr>
          <a:xfrm>
            <a:off x="552800" y="5898475"/>
            <a:ext cx="3497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1" name="Google Shape;411;p32"/>
          <p:cNvSpPr txBox="1"/>
          <p:nvPr/>
        </p:nvSpPr>
        <p:spPr>
          <a:xfrm>
            <a:off x="215900" y="2439350"/>
            <a:ext cx="18567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savings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4102100" y="5334950"/>
            <a:ext cx="1856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BLDAP weeks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1033975" y="3697463"/>
            <a:ext cx="2767650" cy="2102700"/>
          </a:xfrm>
          <a:custGeom>
            <a:rect b="b" l="l" r="r" t="t"/>
            <a:pathLst>
              <a:path extrusionOk="0" h="84108" w="110706">
                <a:moveTo>
                  <a:pt x="0" y="84108"/>
                </a:moveTo>
                <a:cubicBezTo>
                  <a:pt x="17556" y="67650"/>
                  <a:pt x="38165" y="54775"/>
                  <a:pt x="56791" y="39538"/>
                </a:cubicBezTo>
                <a:cubicBezTo>
                  <a:pt x="74041" y="25427"/>
                  <a:pt x="90773" y="9967"/>
                  <a:pt x="110706" y="0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14" name="Google Shape;414;p32"/>
          <p:cNvCxnSpPr/>
          <p:nvPr/>
        </p:nvCxnSpPr>
        <p:spPr>
          <a:xfrm rot="10800000">
            <a:off x="7134300" y="3122825"/>
            <a:ext cx="0" cy="330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5" name="Google Shape;415;p32"/>
          <p:cNvCxnSpPr/>
          <p:nvPr/>
        </p:nvCxnSpPr>
        <p:spPr>
          <a:xfrm>
            <a:off x="6648800" y="5898475"/>
            <a:ext cx="3497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6" name="Google Shape;416;p32"/>
          <p:cNvSpPr txBox="1"/>
          <p:nvPr/>
        </p:nvSpPr>
        <p:spPr>
          <a:xfrm>
            <a:off x="10121900" y="5182550"/>
            <a:ext cx="1856700" cy="16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commute time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114300" y="915350"/>
            <a:ext cx="6077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how much money will you have saved by the end of BLDAP?</a:t>
            </a:r>
            <a:endParaRPr sz="3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6389700" y="915350"/>
            <a:ext cx="5463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how fast is your commute?</a:t>
            </a:r>
            <a:endParaRPr sz="3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6270925" y="2066600"/>
            <a:ext cx="2129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Tahoma"/>
                <a:ea typeface="Tahoma"/>
                <a:cs typeface="Tahoma"/>
                <a:sym typeface="Tahoma"/>
              </a:rPr>
              <a:t>home-lab distance</a:t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8004600" y="46216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8919000" y="47740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8461800" y="52312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7699800" y="53074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8385600" y="40882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9528600" y="43168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8919000" y="40882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8614200" y="44692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8157000" y="50026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>
            <a:off x="9604800" y="3859600"/>
            <a:ext cx="174600" cy="174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32"/>
          <p:cNvCxnSpPr/>
          <p:nvPr/>
        </p:nvCxnSpPr>
        <p:spPr>
          <a:xfrm>
            <a:off x="6019800" y="1667200"/>
            <a:ext cx="0" cy="4649700"/>
          </a:xfrm>
          <a:prstGeom prst="straightConnector1">
            <a:avLst/>
          </a:prstGeom>
          <a:noFill/>
          <a:ln cap="flat" cmpd="sng" w="76200">
            <a:solidFill>
              <a:srgbClr val="F7F7F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1" name="Google Shape;431;p32"/>
          <p:cNvSpPr txBox="1"/>
          <p:nvPr/>
        </p:nvSpPr>
        <p:spPr>
          <a:xfrm>
            <a:off x="8255400" y="1797050"/>
            <a:ext cx="37401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regression line </a:t>
            </a:r>
            <a:endParaRPr sz="3200">
              <a:solidFill>
                <a:srgbClr val="00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FFFF"/>
                </a:solidFill>
                <a:latin typeface="Tahoma"/>
                <a:ea typeface="Tahoma"/>
                <a:cs typeface="Tahoma"/>
                <a:sym typeface="Tahoma"/>
              </a:rPr>
              <a:t>= line that best approximates our data</a:t>
            </a:r>
            <a:endParaRPr sz="2800">
              <a:solidFill>
                <a:srgbClr val="00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3663450" y="3499350"/>
            <a:ext cx="310800" cy="3108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996450" y="5664375"/>
            <a:ext cx="174600" cy="1746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1529850" y="5207175"/>
            <a:ext cx="174600" cy="1746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2063250" y="4826175"/>
            <a:ext cx="174600" cy="1746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2596650" y="4368975"/>
            <a:ext cx="174600" cy="1746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3130050" y="3987975"/>
            <a:ext cx="174600" cy="1746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/>
          <p:nvPr>
            <p:ph type="title"/>
          </p:nvPr>
        </p:nvSpPr>
        <p:spPr>
          <a:xfrm>
            <a:off x="296176" y="2177675"/>
            <a:ext cx="7790400" cy="223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08_data-visualization, </a:t>
            </a:r>
            <a:r>
              <a:rPr lang="en-US"/>
              <a:t>complete the following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3 - What is a mathematical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4 - Linear functions and simple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are done, complete the Exit Ticket!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also a bonus section (Gaussian functions and probability distributions)</a:t>
            </a:r>
            <a:endParaRPr/>
          </a:p>
        </p:txBody>
      </p:sp>
      <p:sp>
        <p:nvSpPr>
          <p:cNvPr id="444" name="Google Shape;444;p3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5" name="Google Shape;4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2992" y="2514450"/>
            <a:ext cx="34290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33100" y="1178750"/>
            <a:ext cx="11475600" cy="140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Present data in a graphical manner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Conveys information about the data (hopefully in a way that is easy to understand!)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What is data visualization?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00" y="3576050"/>
            <a:ext cx="6349480" cy="3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2273675"/>
            <a:ext cx="40005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400" y="2834450"/>
            <a:ext cx="1869158" cy="39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33100" y="1178750"/>
            <a:ext cx="11475600" cy="140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We will be using the library matplotlib today to create various plots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We will specifically use the pyplot module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Matplotlib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463" y="2365800"/>
            <a:ext cx="7981075" cy="44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10418350" y="5719850"/>
            <a:ext cx="130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/>
              <a:t>towardsdatascience.com</a:t>
            </a:r>
            <a:endParaRPr i="1" sz="700"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26476" l="8255" r="9024" t="28342"/>
          <a:stretch/>
        </p:blipFill>
        <p:spPr>
          <a:xfrm>
            <a:off x="8200425" y="87550"/>
            <a:ext cx="3708275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6696000" y="1701000"/>
            <a:ext cx="3654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1" lang="en-US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33100" y="1178750"/>
            <a:ext cx="11475600" cy="487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plt.plot(xpoints, ypoints)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Example: 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xpoints = [0, 1]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ypoints = [0, 1]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plt.plot(xpoints, ypoints)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Basic Plotting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000" y="1957830"/>
            <a:ext cx="5051850" cy="33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504000" y="4815000"/>
            <a:ext cx="5094000" cy="461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What kind of plot is this?</a:t>
            </a:r>
            <a:endParaRPr b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04000" y="5652000"/>
            <a:ext cx="5094000" cy="461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What is missing from this plot?</a:t>
            </a:r>
            <a:endParaRPr b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433100" y="1178750"/>
            <a:ext cx="11475600" cy="487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Example: 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xpoints = [0, 1]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ypoints = [0, 1]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plt.title(“Plot Title”)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plt.xlabel(“X Axis (Units)”)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plt.ylabel(“Y Axis (Units)”)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plt.plot(xpoints, ypoints)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Basic Plotting - Line Plots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005" y="1539888"/>
            <a:ext cx="5292200" cy="37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433100" y="1178750"/>
            <a:ext cx="11475600" cy="22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ahoma"/>
                <a:ea typeface="Tahoma"/>
                <a:cs typeface="Tahoma"/>
                <a:sym typeface="Tahoma"/>
              </a:rPr>
              <a:t>Useful when you are looking for relationships between two variables.</a:t>
            </a:r>
            <a:endParaRPr b="1"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plt.scatter(xpoints, ypoints)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Scatter Plots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15310" l="0" r="0" t="13414"/>
          <a:stretch/>
        </p:blipFill>
        <p:spPr>
          <a:xfrm>
            <a:off x="2784125" y="3025300"/>
            <a:ext cx="6623750" cy="26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3623900" y="5943600"/>
            <a:ext cx="5094000" cy="738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What </a:t>
            </a:r>
            <a:r>
              <a:rPr b="1"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relationships</a:t>
            </a:r>
            <a:r>
              <a:rPr b="1"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between x and y do we see in the above scatter plots?</a:t>
            </a:r>
            <a:endParaRPr b="1"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433100" y="1178750"/>
            <a:ext cx="11475600" cy="49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ahoma"/>
                <a:ea typeface="Tahoma"/>
                <a:cs typeface="Tahoma"/>
                <a:sym typeface="Tahoma"/>
              </a:rPr>
              <a:t>Useful when comparing different categories of data.</a:t>
            </a:r>
            <a:endParaRPr b="1"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Example: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fruits = [‘Apple’, ‘Banana’, ‘Cherry’]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numberFruits = [2, 5, 20]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plt.title(‘Fruits in my Kitchen’)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plt.xlabel(‘Fruit Types’)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plt.ylabel(‘Number of Fruits’)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plt.bar(fruits, numberFruits)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Bar Plots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25" y="2161277"/>
            <a:ext cx="4429750" cy="30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33100" y="1178750"/>
            <a:ext cx="11475600" cy="22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ahoma"/>
                <a:ea typeface="Tahoma"/>
                <a:cs typeface="Tahoma"/>
                <a:sym typeface="Tahoma"/>
              </a:rPr>
              <a:t>Used to show the frequency with which specific values, or values within ranges, occur in a set of data.</a:t>
            </a:r>
            <a:endParaRPr b="1"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plt.hist(data)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7530721" y="8544727"/>
            <a:ext cx="1206000" cy="4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321800" y="-44450"/>
            <a:ext cx="897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Histograms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249" y="2636200"/>
            <a:ext cx="6874424" cy="34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433100" y="3429050"/>
            <a:ext cx="311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Tahoma"/>
                <a:ea typeface="Tahoma"/>
                <a:cs typeface="Tahoma"/>
                <a:sym typeface="Tahoma"/>
              </a:rPr>
              <a:t>Review: </a:t>
            </a:r>
            <a:r>
              <a:rPr b="1" lang="en-US" sz="2100">
                <a:latin typeface="Tahoma"/>
                <a:ea typeface="Tahoma"/>
                <a:cs typeface="Tahoma"/>
                <a:sym typeface="Tahoma"/>
              </a:rPr>
              <a:t>What is the command to do this using the pandas library?</a:t>
            </a:r>
            <a:endParaRPr b="1" sz="2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33100" y="5000275"/>
            <a:ext cx="311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ahoma"/>
                <a:ea typeface="Tahoma"/>
                <a:cs typeface="Tahoma"/>
                <a:sym typeface="Tahoma"/>
              </a:rPr>
              <a:t>data.hist()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